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71" r:id="rId2"/>
    <p:sldId id="259" r:id="rId3"/>
    <p:sldId id="261" r:id="rId4"/>
    <p:sldId id="262" r:id="rId5"/>
    <p:sldId id="263" r:id="rId6"/>
    <p:sldId id="264" r:id="rId7"/>
    <p:sldId id="265" r:id="rId8"/>
    <p:sldId id="266" r:id="rId9"/>
    <p:sldId id="267" r:id="rId10"/>
    <p:sldId id="268" r:id="rId11"/>
    <p:sldId id="269"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85" d="100"/>
          <a:sy n="85" d="100"/>
        </p:scale>
        <p:origin x="77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4148F7-355C-4D8E-B33D-58E54A6B5F53}" type="datetimeFigureOut">
              <a:rPr lang="tr-TR" smtClean="0"/>
              <a:t>22.03.2023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E2B236-AE18-460C-8A85-E3B0A5A26925}" type="slidenum">
              <a:rPr lang="tr-TR" smtClean="0"/>
              <a:t>‹#›</a:t>
            </a:fld>
            <a:endParaRPr lang="tr-TR"/>
          </a:p>
        </p:txBody>
      </p:sp>
    </p:spTree>
    <p:extLst>
      <p:ext uri="{BB962C8B-B14F-4D97-AF65-F5344CB8AC3E}">
        <p14:creationId xmlns:p14="http://schemas.microsoft.com/office/powerpoint/2010/main" val="2449144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ar-SA" dirty="0"/>
              <a:t>مَنْ يُطِـعِ الرَّسُولَ فَقَدْ اَطَاعَ اللّٰهَۚ</a:t>
            </a:r>
            <a:r>
              <a:rPr lang="tr-TR" dirty="0"/>
              <a:t>   </a:t>
            </a:r>
            <a:r>
              <a:rPr lang="ar-SA" dirty="0"/>
              <a:t>اِنْ هُوَ اِلَّا وَحْيٌ يُوحٰى</a:t>
            </a:r>
            <a:r>
              <a:rPr lang="tr-TR" dirty="0"/>
              <a:t> </a:t>
            </a:r>
            <a:r>
              <a:rPr lang="ar-SA" dirty="0"/>
              <a:t>وَمَا يَنْطِقُ عَنِ الْهَوٰى</a:t>
            </a:r>
            <a:endParaRPr lang="tr-TR" dirty="0"/>
          </a:p>
        </p:txBody>
      </p:sp>
      <p:sp>
        <p:nvSpPr>
          <p:cNvPr id="4" name="Slayt Numarası Yer Tutucusu 3"/>
          <p:cNvSpPr>
            <a:spLocks noGrp="1"/>
          </p:cNvSpPr>
          <p:nvPr>
            <p:ph type="sldNum" sz="quarter" idx="5"/>
          </p:nvPr>
        </p:nvSpPr>
        <p:spPr/>
        <p:txBody>
          <a:bodyPr/>
          <a:lstStyle/>
          <a:p>
            <a:fld id="{40E2B236-AE18-460C-8A85-E3B0A5A26925}" type="slidenum">
              <a:rPr lang="tr-TR" smtClean="0"/>
              <a:t>3</a:t>
            </a:fld>
            <a:endParaRPr lang="tr-TR"/>
          </a:p>
        </p:txBody>
      </p:sp>
    </p:spTree>
    <p:extLst>
      <p:ext uri="{BB962C8B-B14F-4D97-AF65-F5344CB8AC3E}">
        <p14:creationId xmlns:p14="http://schemas.microsoft.com/office/powerpoint/2010/main" val="3020237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4. Iraklıların </a:t>
            </a:r>
            <a:r>
              <a:rPr lang="tr-TR" dirty="0" err="1"/>
              <a:t>tefferüd</a:t>
            </a:r>
            <a:r>
              <a:rPr lang="tr-TR" dirty="0"/>
              <a:t> ettiği bir hadis </a:t>
            </a:r>
          </a:p>
        </p:txBody>
      </p:sp>
      <p:sp>
        <p:nvSpPr>
          <p:cNvPr id="4" name="Slayt Numarası Yer Tutucusu 3"/>
          <p:cNvSpPr>
            <a:spLocks noGrp="1"/>
          </p:cNvSpPr>
          <p:nvPr>
            <p:ph type="sldNum" sz="quarter" idx="5"/>
          </p:nvPr>
        </p:nvSpPr>
        <p:spPr/>
        <p:txBody>
          <a:bodyPr/>
          <a:lstStyle/>
          <a:p>
            <a:fld id="{40E2B236-AE18-460C-8A85-E3B0A5A26925}" type="slidenum">
              <a:rPr lang="tr-TR" smtClean="0"/>
              <a:t>4</a:t>
            </a:fld>
            <a:endParaRPr lang="tr-TR"/>
          </a:p>
        </p:txBody>
      </p:sp>
    </p:spTree>
    <p:extLst>
      <p:ext uri="{BB962C8B-B14F-4D97-AF65-F5344CB8AC3E}">
        <p14:creationId xmlns:p14="http://schemas.microsoft.com/office/powerpoint/2010/main" val="902596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Bu ayetler için bk. el-</a:t>
            </a:r>
            <a:r>
              <a:rPr lang="tr-TR" dirty="0" err="1"/>
              <a:t>Kehf</a:t>
            </a:r>
            <a:r>
              <a:rPr lang="tr-TR" dirty="0"/>
              <a:t>, 18/110; </a:t>
            </a:r>
            <a:r>
              <a:rPr lang="tr-TR" dirty="0" err="1"/>
              <a:t>Fussilet</a:t>
            </a:r>
            <a:r>
              <a:rPr lang="tr-TR" dirty="0"/>
              <a:t>, 41/6.</a:t>
            </a:r>
          </a:p>
        </p:txBody>
      </p:sp>
      <p:sp>
        <p:nvSpPr>
          <p:cNvPr id="4" name="Slayt Numarası Yer Tutucusu 3"/>
          <p:cNvSpPr>
            <a:spLocks noGrp="1"/>
          </p:cNvSpPr>
          <p:nvPr>
            <p:ph type="sldNum" sz="quarter" idx="5"/>
          </p:nvPr>
        </p:nvSpPr>
        <p:spPr/>
        <p:txBody>
          <a:bodyPr/>
          <a:lstStyle/>
          <a:p>
            <a:fld id="{40E2B236-AE18-460C-8A85-E3B0A5A26925}" type="slidenum">
              <a:rPr lang="tr-TR" smtClean="0"/>
              <a:t>8</a:t>
            </a:fld>
            <a:endParaRPr lang="tr-TR"/>
          </a:p>
        </p:txBody>
      </p:sp>
    </p:spTree>
    <p:extLst>
      <p:ext uri="{BB962C8B-B14F-4D97-AF65-F5344CB8AC3E}">
        <p14:creationId xmlns:p14="http://schemas.microsoft.com/office/powerpoint/2010/main" val="4084130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3/22/2023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9B8D2A-1652-40D3-81FF-5D8F73FDED92}"/>
              </a:ext>
            </a:extLst>
          </p:cNvPr>
          <p:cNvSpPr>
            <a:spLocks noGrp="1"/>
          </p:cNvSpPr>
          <p:nvPr>
            <p:ph type="ctrTitle"/>
          </p:nvPr>
        </p:nvSpPr>
        <p:spPr/>
        <p:txBody>
          <a:bodyPr/>
          <a:lstStyle/>
          <a:p>
            <a:pPr algn="ctr"/>
            <a:r>
              <a:rPr lang="tr-TR" dirty="0"/>
              <a:t>Sünnet-Vahiy İlişkisi</a:t>
            </a:r>
          </a:p>
        </p:txBody>
      </p:sp>
      <p:sp>
        <p:nvSpPr>
          <p:cNvPr id="3" name="Alt Başlık 2">
            <a:extLst>
              <a:ext uri="{FF2B5EF4-FFF2-40B4-BE49-F238E27FC236}">
                <a16:creationId xmlns:a16="http://schemas.microsoft.com/office/drawing/2014/main" id="{F80FBE36-C866-42F0-8C9F-2076D2B16850}"/>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38933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418621-F788-4012-8683-B813581B8F41}"/>
              </a:ext>
            </a:extLst>
          </p:cNvPr>
          <p:cNvSpPr>
            <a:spLocks noGrp="1"/>
          </p:cNvSpPr>
          <p:nvPr>
            <p:ph idx="1"/>
          </p:nvPr>
        </p:nvSpPr>
        <p:spPr>
          <a:xfrm>
            <a:off x="2509285" y="318977"/>
            <a:ext cx="9377916" cy="6443067"/>
          </a:xfrm>
        </p:spPr>
        <p:txBody>
          <a:bodyPr>
            <a:noAutofit/>
          </a:bodyPr>
          <a:lstStyle/>
          <a:p>
            <a:pPr algn="just">
              <a:lnSpc>
                <a:spcPct val="150000"/>
              </a:lnSpc>
            </a:pPr>
            <a:r>
              <a:rPr lang="tr-TR" dirty="0"/>
              <a:t>*Bedir savaşından önce </a:t>
            </a:r>
            <a:r>
              <a:rPr lang="tr-TR" dirty="0" err="1"/>
              <a:t>Hubâb</a:t>
            </a:r>
            <a:r>
              <a:rPr lang="tr-TR" dirty="0"/>
              <a:t> b. </a:t>
            </a:r>
            <a:r>
              <a:rPr lang="tr-TR" dirty="0" err="1"/>
              <a:t>Münzir</a:t>
            </a:r>
            <a:r>
              <a:rPr lang="tr-TR" dirty="0"/>
              <a:t>, savaş için inilen yerin münasip olmadığını görünce, Hz. Peygamber’e bunun vahiy ile olup olmadığını sormuş ve vahiy olmadığını öğrenince, Hz. Peygamber’e o yeri değiştirmeyi teklif etmişti. Hz. Peygamber’in oraya gelmesi vahiyle olsaydı sahabenin itirazına imkan olmayacaktı. </a:t>
            </a:r>
          </a:p>
          <a:p>
            <a:pPr algn="just">
              <a:lnSpc>
                <a:spcPct val="150000"/>
              </a:lnSpc>
            </a:pPr>
            <a:r>
              <a:rPr lang="tr-TR" dirty="0"/>
              <a:t>*Allah </a:t>
            </a:r>
            <a:r>
              <a:rPr lang="tr-TR" dirty="0" err="1"/>
              <a:t>Rasulü</a:t>
            </a:r>
            <a:r>
              <a:rPr lang="tr-TR" dirty="0"/>
              <a:t> bir namaz kıldırırken yanılmış, ashabın «Bir değişiklik mi oldu» sualleri üzerine «Ben ancak bir beşerim, sizin gibi ben de unutup yanılabilirim...» demiştir. (Buhari, Salat, 31)</a:t>
            </a:r>
          </a:p>
          <a:p>
            <a:pPr algn="just">
              <a:lnSpc>
                <a:spcPct val="150000"/>
              </a:lnSpc>
            </a:pPr>
            <a:r>
              <a:rPr lang="tr-TR" dirty="0"/>
              <a:t>*Bedir savaşında alınan esirlere yapılacak muamele konusu müzakere edilmiş, </a:t>
            </a:r>
            <a:r>
              <a:rPr lang="tr-TR" dirty="0" err="1"/>
              <a:t>Rasulullah’ın</a:t>
            </a:r>
            <a:r>
              <a:rPr lang="tr-TR" dirty="0"/>
              <a:t> da içlerinde bulunduğu grubun re'yi tercih edilerek, fidye karşılığı serbest bırakılmalarına karar verilmiştir. Sonra da gelen bir ayet bu olayı şöyle değerlendirmiştir: «Düşmanı çökertip, yeryüzünde hakim oluncaya kadar bir peygamberin esirleri olamaz...» (</a:t>
            </a:r>
            <a:r>
              <a:rPr lang="tr-TR" dirty="0" err="1"/>
              <a:t>Enfal</a:t>
            </a:r>
            <a:r>
              <a:rPr lang="tr-TR" dirty="0"/>
              <a:t>, 67). Bu ayet, Hz. Peygamber'in, her hadisenin halledilmesi için vahyi beklemediğini, istişare yoluyla ashabının da </a:t>
            </a:r>
            <a:r>
              <a:rPr lang="tr-TR" dirty="0" err="1"/>
              <a:t>re'yini</a:t>
            </a:r>
            <a:r>
              <a:rPr lang="tr-TR" dirty="0"/>
              <a:t> alarak zaman zaman içtihada başvurduğunu göstermektedir</a:t>
            </a:r>
            <a:r>
              <a:rPr lang="tr-TR" sz="2200" dirty="0"/>
              <a:t>.</a:t>
            </a:r>
          </a:p>
        </p:txBody>
      </p:sp>
    </p:spTree>
    <p:extLst>
      <p:ext uri="{BB962C8B-B14F-4D97-AF65-F5344CB8AC3E}">
        <p14:creationId xmlns:p14="http://schemas.microsoft.com/office/powerpoint/2010/main" val="1081470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77EF066-EBD0-4829-87FA-5669DB52B922}"/>
              </a:ext>
            </a:extLst>
          </p:cNvPr>
          <p:cNvSpPr>
            <a:spLocks noGrp="1"/>
          </p:cNvSpPr>
          <p:nvPr>
            <p:ph idx="1"/>
          </p:nvPr>
        </p:nvSpPr>
        <p:spPr>
          <a:xfrm>
            <a:off x="2589212" y="574158"/>
            <a:ext cx="8915400" cy="6177516"/>
          </a:xfrm>
        </p:spPr>
        <p:txBody>
          <a:bodyPr>
            <a:normAutofit fontScale="85000" lnSpcReduction="10000"/>
          </a:bodyPr>
          <a:lstStyle/>
          <a:p>
            <a:pPr algn="just">
              <a:lnSpc>
                <a:spcPct val="150000"/>
              </a:lnSpc>
            </a:pPr>
            <a:r>
              <a:rPr lang="tr-TR" sz="2400" dirty="0"/>
              <a:t>*Hz. Peygamber Medine’ye geldiğinde </a:t>
            </a:r>
            <a:r>
              <a:rPr lang="tr-TR" sz="2400" dirty="0" err="1"/>
              <a:t>ziraatçilerin</a:t>
            </a:r>
            <a:r>
              <a:rPr lang="tr-TR" sz="2400" dirty="0"/>
              <a:t> yabani hurmaları, iyi cins hurmalarla aşıladığını görmüş ve ne yaptıklarını sormuştu. Öteden beri bunu yapıyorduk dediler. Hz. Peygamber de: «Umarım ki siz bunu yapmasanız daha iyi olur.» buyurdu. Onlar da tozlaştırma yapmayı terk ettiler. Bu yüzden hurmalar olgunlaşmadan döküldü ve eksik oldu. Durumu Allah Resulüne ilettiler. O da şöyle buyurdu. «Ben ancak bir beşerim, size, dininize ait bir şey emredersem bunu uygulayın, size şahsi görüşüme dayanarak bir şey söylersem ben ancak bir beşerim.» Bir başka rivayette «Siz, dünya işini daha iyi bilirsiniz» buyurdular. Sahabe de, Hz. Peygamber’in bütün davranışlarının vahiy olmadığını bildiği için, zaman zaman herhangi bir iş konusunda Peygamberimize davranışının vahiyle alakalı olup-olmadığını sormuştur.</a:t>
            </a:r>
          </a:p>
          <a:p>
            <a:pPr algn="just"/>
            <a:endParaRPr lang="tr-TR" sz="2000" dirty="0"/>
          </a:p>
        </p:txBody>
      </p:sp>
    </p:spTree>
    <p:extLst>
      <p:ext uri="{BB962C8B-B14F-4D97-AF65-F5344CB8AC3E}">
        <p14:creationId xmlns:p14="http://schemas.microsoft.com/office/powerpoint/2010/main" val="3157040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0E4D069-0E6E-428D-8C9A-DB0ACA064720}"/>
              </a:ext>
            </a:extLst>
          </p:cNvPr>
          <p:cNvSpPr>
            <a:spLocks noGrp="1"/>
          </p:cNvSpPr>
          <p:nvPr>
            <p:ph idx="1"/>
          </p:nvPr>
        </p:nvSpPr>
        <p:spPr>
          <a:xfrm>
            <a:off x="2589212" y="616688"/>
            <a:ext cx="8915400" cy="5294534"/>
          </a:xfrm>
        </p:spPr>
        <p:txBody>
          <a:bodyPr>
            <a:normAutofit/>
          </a:bodyPr>
          <a:lstStyle/>
          <a:p>
            <a:pPr algn="just">
              <a:lnSpc>
                <a:spcPct val="150000"/>
              </a:lnSpc>
            </a:pPr>
            <a:r>
              <a:rPr lang="tr-TR" sz="2000" dirty="0"/>
              <a:t>Bunlardan hareketle Şah </a:t>
            </a:r>
            <a:r>
              <a:rPr lang="tr-TR" sz="2000" dirty="0" err="1"/>
              <a:t>Veliyyullah</a:t>
            </a:r>
            <a:r>
              <a:rPr lang="tr-TR" sz="2000" dirty="0"/>
              <a:t> </a:t>
            </a:r>
            <a:r>
              <a:rPr lang="tr-TR" sz="2000" dirty="0" err="1"/>
              <a:t>Dihlevi</a:t>
            </a:r>
            <a:r>
              <a:rPr lang="tr-TR" sz="2000" dirty="0"/>
              <a:t> de, </a:t>
            </a:r>
            <a:r>
              <a:rPr lang="tr-TR" sz="2000" dirty="0" err="1"/>
              <a:t>Sünnet’i</a:t>
            </a:r>
            <a:r>
              <a:rPr lang="tr-TR" sz="2000" dirty="0"/>
              <a:t>, </a:t>
            </a:r>
            <a:r>
              <a:rPr lang="tr-TR" sz="2000" u="sng" dirty="0" err="1"/>
              <a:t>risaleti</a:t>
            </a:r>
            <a:r>
              <a:rPr lang="tr-TR" sz="2000" u="sng" dirty="0"/>
              <a:t> tebliği bağlamındaki söz, fiil ve takrirler </a:t>
            </a:r>
            <a:r>
              <a:rPr lang="tr-TR" sz="2000" dirty="0"/>
              <a:t>ile vahye dayanmayan, vahyin tebliği ile ilgisi bulunmayan </a:t>
            </a:r>
            <a:r>
              <a:rPr lang="tr-TR" sz="2000" u="sng" dirty="0"/>
              <a:t>şahsi görüş ve </a:t>
            </a:r>
            <a:r>
              <a:rPr lang="tr-TR" sz="2000" u="sng" dirty="0" err="1"/>
              <a:t>içtihadlar</a:t>
            </a:r>
            <a:r>
              <a:rPr lang="tr-TR" sz="2000" u="sng" dirty="0"/>
              <a:t> </a:t>
            </a:r>
            <a:r>
              <a:rPr lang="tr-TR" sz="2000" dirty="0"/>
              <a:t>olmak üzere ikiye ayırarak bu konudaki görüşlerini açıklamış olmaktadır.</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Sonuç olarak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Sünnet’in</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tamamının vahiy olduğunu iddia etmek doğru olmadığı gibi, vahiyle hiç alakalı olmadığını savunmak da isabetli bir görüş değildir.</a:t>
            </a:r>
          </a:p>
          <a:p>
            <a:pPr marL="0" indent="0" algn="just">
              <a:buNone/>
            </a:pPr>
            <a:endParaRPr lang="tr-TR" sz="2200" dirty="0"/>
          </a:p>
        </p:txBody>
      </p:sp>
    </p:spTree>
    <p:extLst>
      <p:ext uri="{BB962C8B-B14F-4D97-AF65-F5344CB8AC3E}">
        <p14:creationId xmlns:p14="http://schemas.microsoft.com/office/powerpoint/2010/main" val="122754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3B119EC-C34C-44A2-A8BD-6481234FFF3A}"/>
              </a:ext>
            </a:extLst>
          </p:cNvPr>
          <p:cNvSpPr>
            <a:spLocks noGrp="1"/>
          </p:cNvSpPr>
          <p:nvPr>
            <p:ph idx="1"/>
          </p:nvPr>
        </p:nvSpPr>
        <p:spPr>
          <a:xfrm>
            <a:off x="2589212" y="609600"/>
            <a:ext cx="9191662" cy="6131442"/>
          </a:xfrm>
        </p:spPr>
        <p:txBody>
          <a:bodyPr>
            <a:normAutofit fontScale="85000" lnSpcReduction="20000"/>
          </a:bodyPr>
          <a:lstStyle/>
          <a:p>
            <a:pPr algn="just">
              <a:lnSpc>
                <a:spcPct val="160000"/>
              </a:lnSpc>
            </a:pPr>
            <a:r>
              <a:rPr lang="tr-TR" sz="2600" dirty="0"/>
              <a:t>Bu konuda tartışmalar daha sahabe döneminde başlamıştır.</a:t>
            </a:r>
          </a:p>
          <a:p>
            <a:pPr algn="just">
              <a:lnSpc>
                <a:spcPct val="160000"/>
              </a:lnSpc>
            </a:pPr>
            <a:r>
              <a:rPr lang="tr-TR" sz="2600" dirty="0"/>
              <a:t>Bazı Hâricî gruplar Kur’an dışında vahyin olmadığını iddia ettiler. Günümüze kadar bu görüşte olanlar az da olsa hep bulunmuştur.</a:t>
            </a:r>
          </a:p>
          <a:p>
            <a:pPr algn="just">
              <a:lnSpc>
                <a:spcPct val="160000"/>
              </a:lnSpc>
            </a:pPr>
            <a:r>
              <a:rPr lang="tr-TR" sz="2600" dirty="0"/>
              <a:t>Vahiy; Allah </a:t>
            </a:r>
            <a:r>
              <a:rPr lang="tr-TR" sz="2600" dirty="0" err="1"/>
              <a:t>Teâla’nın</a:t>
            </a:r>
            <a:r>
              <a:rPr lang="tr-TR" sz="2600" dirty="0"/>
              <a:t>, tebliğini istediği hükümleri ve diğer haberleri peygamberine bildirmesi demektir. Allah ile peygamberler arasında cereyan eden vahiy dediğimiz olay </a:t>
            </a:r>
            <a:r>
              <a:rPr lang="tr-TR" sz="2600" dirty="0" err="1"/>
              <a:t>gaybî</a:t>
            </a:r>
            <a:r>
              <a:rPr lang="tr-TR" sz="2600" dirty="0"/>
              <a:t> özellikler taşıyan olağanüstü, insan aklının kavrayamayacağı, muhteva olarak esrarengiz bir şeydir. </a:t>
            </a:r>
          </a:p>
          <a:p>
            <a:pPr algn="just">
              <a:lnSpc>
                <a:spcPct val="160000"/>
              </a:lnSpc>
            </a:pPr>
            <a:r>
              <a:rPr lang="tr-TR" sz="2600" dirty="0"/>
              <a:t>İslam âlimleri Hz. Peygamber’e gelen vahyi genel olarak </a:t>
            </a:r>
            <a:r>
              <a:rPr lang="tr-TR" sz="2600" dirty="0" err="1"/>
              <a:t>vahy</a:t>
            </a:r>
            <a:r>
              <a:rPr lang="tr-TR" sz="2600" dirty="0"/>
              <a:t>-i </a:t>
            </a:r>
            <a:r>
              <a:rPr lang="tr-TR" sz="2600" dirty="0" err="1"/>
              <a:t>metlüv</a:t>
            </a:r>
            <a:r>
              <a:rPr lang="tr-TR" sz="2600" dirty="0"/>
              <a:t> (okunan vahiy) ve </a:t>
            </a:r>
            <a:r>
              <a:rPr lang="tr-TR" sz="2600" dirty="0" err="1"/>
              <a:t>vahy</a:t>
            </a:r>
            <a:r>
              <a:rPr lang="tr-TR" sz="2600" dirty="0"/>
              <a:t>-i gayr-i </a:t>
            </a:r>
            <a:r>
              <a:rPr lang="tr-TR" sz="2600" dirty="0" err="1"/>
              <a:t>metlüv</a:t>
            </a:r>
            <a:r>
              <a:rPr lang="tr-TR" sz="2600" dirty="0"/>
              <a:t> (okunmayan vahiy) olmak üzere iki kategoride incelemektedirler.</a:t>
            </a:r>
          </a:p>
          <a:p>
            <a:pPr algn="just"/>
            <a:endParaRPr lang="tr-TR" sz="2000" dirty="0"/>
          </a:p>
          <a:p>
            <a:pPr algn="just"/>
            <a:endParaRPr lang="tr-TR" sz="2000" dirty="0"/>
          </a:p>
          <a:p>
            <a:pPr algn="just"/>
            <a:endParaRPr lang="tr-TR" sz="2000" dirty="0"/>
          </a:p>
          <a:p>
            <a:pPr algn="just"/>
            <a:endParaRPr lang="tr-TR" sz="2000" dirty="0"/>
          </a:p>
          <a:p>
            <a:pPr algn="just"/>
            <a:endParaRPr lang="tr-TR" sz="2000" dirty="0"/>
          </a:p>
          <a:p>
            <a:pPr algn="just"/>
            <a:endParaRPr lang="tr-TR" sz="2000" dirty="0"/>
          </a:p>
        </p:txBody>
      </p:sp>
    </p:spTree>
    <p:extLst>
      <p:ext uri="{BB962C8B-B14F-4D97-AF65-F5344CB8AC3E}">
        <p14:creationId xmlns:p14="http://schemas.microsoft.com/office/powerpoint/2010/main" val="755986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4906C6-9E7A-441A-9417-CB1D52608A4B}"/>
              </a:ext>
            </a:extLst>
          </p:cNvPr>
          <p:cNvSpPr>
            <a:spLocks noGrp="1"/>
          </p:cNvSpPr>
          <p:nvPr>
            <p:ph type="title"/>
          </p:nvPr>
        </p:nvSpPr>
        <p:spPr/>
        <p:txBody>
          <a:bodyPr/>
          <a:lstStyle/>
          <a:p>
            <a:pPr algn="ctr"/>
            <a:r>
              <a:rPr lang="tr-TR" b="1" dirty="0"/>
              <a:t>Sünnetin Vahiy Kaynaklı Olduğunu Söyleyenlerin Delilleri</a:t>
            </a:r>
          </a:p>
        </p:txBody>
      </p:sp>
      <p:sp>
        <p:nvSpPr>
          <p:cNvPr id="3" name="İçerik Yer Tutucusu 2">
            <a:extLst>
              <a:ext uri="{FF2B5EF4-FFF2-40B4-BE49-F238E27FC236}">
                <a16:creationId xmlns:a16="http://schemas.microsoft.com/office/drawing/2014/main" id="{3E2EF59B-EC32-4876-88CF-37BAFB8D68D5}"/>
              </a:ext>
            </a:extLst>
          </p:cNvPr>
          <p:cNvSpPr>
            <a:spLocks noGrp="1"/>
          </p:cNvSpPr>
          <p:nvPr>
            <p:ph idx="1"/>
          </p:nvPr>
        </p:nvSpPr>
        <p:spPr>
          <a:xfrm>
            <a:off x="2589212" y="2009553"/>
            <a:ext cx="8915400" cy="4646427"/>
          </a:xfrm>
        </p:spPr>
        <p:txBody>
          <a:bodyPr>
            <a:normAutofit fontScale="85000" lnSpcReduction="20000"/>
          </a:bodyPr>
          <a:lstStyle/>
          <a:p>
            <a:pPr algn="just">
              <a:lnSpc>
                <a:spcPct val="160000"/>
              </a:lnSpc>
            </a:pPr>
            <a:r>
              <a:rPr lang="tr-TR" sz="2400" b="1" dirty="0"/>
              <a:t>1. «O, kendiliğinden bir şey söylemez; o (söylediği - Kur’an) ancak kendisine gönderilen vahiydir.»</a:t>
            </a:r>
            <a:r>
              <a:rPr lang="tr-TR" sz="2400" dirty="0"/>
              <a:t> (</a:t>
            </a:r>
            <a:r>
              <a:rPr lang="tr-TR" sz="2400" dirty="0" err="1"/>
              <a:t>Necm</a:t>
            </a:r>
            <a:r>
              <a:rPr lang="tr-TR" sz="2400" dirty="0"/>
              <a:t> 53/3-4)</a:t>
            </a:r>
          </a:p>
          <a:p>
            <a:pPr algn="just">
              <a:lnSpc>
                <a:spcPct val="160000"/>
              </a:lnSpc>
            </a:pPr>
            <a:r>
              <a:rPr lang="tr-TR" sz="2400" dirty="0"/>
              <a:t>Bu ayeti yorumlayan alimlerin bir kısmı </a:t>
            </a:r>
            <a:r>
              <a:rPr lang="tr-TR" sz="2400" dirty="0" err="1"/>
              <a:t>Sünnet’i</a:t>
            </a:r>
            <a:r>
              <a:rPr lang="tr-TR" sz="2400" dirty="0"/>
              <a:t> de bu ayetin kapsamına dahil etmektedir. Diğerleri ise bu ayette kastedilenin sadece Kur’an olduğu görüşündedirler.</a:t>
            </a:r>
          </a:p>
          <a:p>
            <a:pPr algn="just">
              <a:lnSpc>
                <a:spcPct val="160000"/>
              </a:lnSpc>
            </a:pPr>
            <a:r>
              <a:rPr lang="tr-TR" sz="2400" b="1" dirty="0"/>
              <a:t>2. </a:t>
            </a:r>
            <a:r>
              <a:rPr lang="tr-TR" sz="2400" dirty="0"/>
              <a:t>Allah Teala’nın Hz. Peygamber’e </a:t>
            </a:r>
            <a:r>
              <a:rPr lang="tr-TR" sz="2400" dirty="0" err="1"/>
              <a:t>itaatı</a:t>
            </a:r>
            <a:r>
              <a:rPr lang="tr-TR" sz="2400" dirty="0"/>
              <a:t>, kendisine itaat olarak kabul etmesi (Nisa, 80), </a:t>
            </a:r>
            <a:r>
              <a:rPr lang="tr-TR" sz="2400" dirty="0" err="1"/>
              <a:t>Rasûl’e</a:t>
            </a:r>
            <a:r>
              <a:rPr lang="tr-TR" sz="2400" dirty="0"/>
              <a:t> kesin olarak </a:t>
            </a:r>
            <a:r>
              <a:rPr lang="tr-TR" sz="2400" dirty="0" err="1"/>
              <a:t>itaatı</a:t>
            </a:r>
            <a:r>
              <a:rPr lang="tr-TR" sz="2400" dirty="0"/>
              <a:t> emretmesi, onun getirdiklerine </a:t>
            </a:r>
            <a:r>
              <a:rPr lang="tr-TR" sz="2400" dirty="0" err="1"/>
              <a:t>ittiba</a:t>
            </a:r>
            <a:r>
              <a:rPr lang="tr-TR" sz="2400" dirty="0"/>
              <a:t> etme ve </a:t>
            </a:r>
            <a:r>
              <a:rPr lang="tr-TR" sz="2400" dirty="0" err="1"/>
              <a:t>nehyettiği</a:t>
            </a:r>
            <a:r>
              <a:rPr lang="tr-TR" sz="2400" dirty="0"/>
              <a:t> şeylerden kaçınma </a:t>
            </a:r>
            <a:r>
              <a:rPr lang="tr-TR" sz="2400"/>
              <a:t>emrini vermesi, </a:t>
            </a:r>
            <a:r>
              <a:rPr lang="tr-TR" sz="2400" dirty="0" err="1"/>
              <a:t>Sünnet’in</a:t>
            </a:r>
            <a:r>
              <a:rPr lang="tr-TR" sz="2400" dirty="0"/>
              <a:t> Allah’tan gelmiş gayr-i </a:t>
            </a:r>
            <a:r>
              <a:rPr lang="tr-TR" sz="2400" dirty="0" err="1"/>
              <a:t>metlüv</a:t>
            </a:r>
            <a:r>
              <a:rPr lang="tr-TR" sz="2400" dirty="0"/>
              <a:t> bir vahiy mahiyetinde olduğunu göstermektedir.</a:t>
            </a:r>
          </a:p>
          <a:p>
            <a:pPr algn="just"/>
            <a:endParaRPr lang="tr-TR" sz="2000" dirty="0"/>
          </a:p>
          <a:p>
            <a:pPr algn="just"/>
            <a:endParaRPr lang="tr-TR" sz="2000" dirty="0"/>
          </a:p>
        </p:txBody>
      </p:sp>
    </p:spTree>
    <p:extLst>
      <p:ext uri="{BB962C8B-B14F-4D97-AF65-F5344CB8AC3E}">
        <p14:creationId xmlns:p14="http://schemas.microsoft.com/office/powerpoint/2010/main" val="2299247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44AE424-5353-4A57-8F18-0579E042F6E6}"/>
              </a:ext>
            </a:extLst>
          </p:cNvPr>
          <p:cNvSpPr>
            <a:spLocks noGrp="1"/>
          </p:cNvSpPr>
          <p:nvPr>
            <p:ph idx="1"/>
          </p:nvPr>
        </p:nvSpPr>
        <p:spPr>
          <a:xfrm>
            <a:off x="2589212" y="474133"/>
            <a:ext cx="9212928" cy="6276623"/>
          </a:xfrm>
        </p:spPr>
        <p:txBody>
          <a:bodyPr>
            <a:normAutofit fontScale="62500" lnSpcReduction="20000"/>
          </a:bodyPr>
          <a:lstStyle/>
          <a:p>
            <a:pPr algn="just">
              <a:lnSpc>
                <a:spcPct val="160000"/>
              </a:lnSpc>
            </a:pPr>
            <a:r>
              <a:rPr lang="tr-TR" sz="2900" b="1" dirty="0"/>
              <a:t>3. </a:t>
            </a:r>
            <a:r>
              <a:rPr lang="tr-TR" sz="2900" dirty="0"/>
              <a:t>Kur’an-ı Kerim’de 19 yerde «hikmet» kelimesi geçmektedir. Bu terimin manası üzerinde alimler, her ne kadar ihtilaf etmişlerse de, bazı alimler hikmet kelimesini Sünnet olarak yorumlamıştır. </a:t>
            </a:r>
            <a:r>
              <a:rPr lang="tr-TR" sz="2900" b="1" dirty="0"/>
              <a:t>«Allah sana kitabı ve hikmeti indirdi ve evvelce bilmediklerini sana öğretti. Allah’ın senin üzerindeki lütfu ve inayeti büyüktür.» </a:t>
            </a:r>
            <a:r>
              <a:rPr lang="tr-TR" sz="2900" dirty="0"/>
              <a:t>(Nisa 4/113)</a:t>
            </a:r>
          </a:p>
          <a:p>
            <a:pPr algn="just">
              <a:lnSpc>
                <a:spcPct val="160000"/>
              </a:lnSpc>
            </a:pPr>
            <a:r>
              <a:rPr lang="tr-TR" sz="2900" dirty="0"/>
              <a:t>Bu görüşü savunan alimler arasında Hasan </a:t>
            </a:r>
            <a:r>
              <a:rPr lang="tr-TR" sz="2900" dirty="0" err="1"/>
              <a:t>Basrî</a:t>
            </a:r>
            <a:r>
              <a:rPr lang="tr-TR" sz="2900" dirty="0"/>
              <a:t> (ö. 118), Yahya b. </a:t>
            </a:r>
            <a:r>
              <a:rPr lang="tr-TR" sz="2900" dirty="0" err="1"/>
              <a:t>Ebi</a:t>
            </a:r>
            <a:r>
              <a:rPr lang="tr-TR" sz="2900" dirty="0"/>
              <a:t> </a:t>
            </a:r>
            <a:r>
              <a:rPr lang="tr-TR" sz="2900" dirty="0" err="1"/>
              <a:t>Kesîr</a:t>
            </a:r>
            <a:r>
              <a:rPr lang="tr-TR" sz="2900" dirty="0"/>
              <a:t> (ö. 129), </a:t>
            </a:r>
            <a:r>
              <a:rPr lang="tr-TR" sz="2900" dirty="0" err="1"/>
              <a:t>Şâfiî</a:t>
            </a:r>
            <a:r>
              <a:rPr lang="tr-TR" sz="2900" dirty="0"/>
              <a:t> (ö. 204), </a:t>
            </a:r>
            <a:r>
              <a:rPr lang="tr-TR" sz="2900" dirty="0" err="1"/>
              <a:t>Begavî</a:t>
            </a:r>
            <a:r>
              <a:rPr lang="tr-TR" sz="2900" dirty="0"/>
              <a:t> (ö. 516), </a:t>
            </a:r>
            <a:r>
              <a:rPr lang="tr-TR" sz="2900" dirty="0" err="1"/>
              <a:t>Kurtubî’yi</a:t>
            </a:r>
            <a:r>
              <a:rPr lang="tr-TR" sz="2900" dirty="0"/>
              <a:t> (ö. 671) zikredebiliriz. </a:t>
            </a:r>
          </a:p>
          <a:p>
            <a:pPr algn="just">
              <a:lnSpc>
                <a:spcPct val="160000"/>
              </a:lnSpc>
            </a:pPr>
            <a:r>
              <a:rPr lang="tr-TR" sz="2900" b="1" dirty="0"/>
              <a:t>4. </a:t>
            </a:r>
            <a:r>
              <a:rPr lang="tr-TR" sz="2900" dirty="0"/>
              <a:t>Abdullah b. </a:t>
            </a:r>
            <a:r>
              <a:rPr lang="tr-TR" sz="2900" dirty="0" err="1"/>
              <a:t>Amr’dan</a:t>
            </a:r>
            <a:r>
              <a:rPr lang="tr-TR" sz="2900" dirty="0"/>
              <a:t>, konu ile alakalı şu olay anlatılır: «Allah </a:t>
            </a:r>
            <a:r>
              <a:rPr lang="tr-TR" sz="2900" dirty="0" err="1"/>
              <a:t>Rasulü’nden</a:t>
            </a:r>
            <a:r>
              <a:rPr lang="tr-TR" sz="2900" dirty="0"/>
              <a:t> duyduğum her şeyi unutmayayım diye yazardım. </a:t>
            </a:r>
            <a:r>
              <a:rPr lang="tr-TR" sz="2900" dirty="0" err="1"/>
              <a:t>Kureyş’in</a:t>
            </a:r>
            <a:r>
              <a:rPr lang="tr-TR" sz="2900" dirty="0"/>
              <a:t> ileri gelenleri: «Sen her duyduğunu yazıyor musun? Halbuki Allah </a:t>
            </a:r>
            <a:r>
              <a:rPr lang="tr-TR" sz="2900" dirty="0" err="1"/>
              <a:t>Rasulü</a:t>
            </a:r>
            <a:r>
              <a:rPr lang="tr-TR" sz="2900" dirty="0"/>
              <a:t> hoşnutluk halinde de, hiddetli iken de konuşan bir beşerdir» diyerek beni bundan menettiler. Ben de yazmaktan vazgeçtim ve durumu Allah </a:t>
            </a:r>
            <a:r>
              <a:rPr lang="tr-TR" sz="2900" dirty="0" err="1"/>
              <a:t>Rasulü’ne</a:t>
            </a:r>
            <a:r>
              <a:rPr lang="tr-TR" sz="2900" dirty="0"/>
              <a:t> ilettim. Kendileri, «Yaz, hayatım elinde olana yemin ederim ki (parmağı ile ağzını göstererek) buradan hakikatten başka söz kesinlikle çıkmaz.» buyurdular.» (Ebu Davud, İlim, 3)</a:t>
            </a:r>
          </a:p>
          <a:p>
            <a:pPr algn="just"/>
            <a:endParaRPr lang="tr-TR" sz="2000" dirty="0"/>
          </a:p>
        </p:txBody>
      </p:sp>
    </p:spTree>
    <p:extLst>
      <p:ext uri="{BB962C8B-B14F-4D97-AF65-F5344CB8AC3E}">
        <p14:creationId xmlns:p14="http://schemas.microsoft.com/office/powerpoint/2010/main" val="3911962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9142A87-21CE-4459-B5F2-E3288AAAB659}"/>
              </a:ext>
            </a:extLst>
          </p:cNvPr>
          <p:cNvSpPr>
            <a:spLocks noGrp="1"/>
          </p:cNvSpPr>
          <p:nvPr>
            <p:ph idx="1"/>
          </p:nvPr>
        </p:nvSpPr>
        <p:spPr>
          <a:xfrm>
            <a:off x="2589212" y="637953"/>
            <a:ext cx="8915400" cy="6045069"/>
          </a:xfrm>
        </p:spPr>
        <p:txBody>
          <a:bodyPr>
            <a:normAutofit/>
          </a:bodyPr>
          <a:lstStyle/>
          <a:p>
            <a:pPr algn="just">
              <a:lnSpc>
                <a:spcPct val="150000"/>
              </a:lnSpc>
            </a:pPr>
            <a:r>
              <a:rPr lang="tr-TR" sz="2000" dirty="0"/>
              <a:t>*Bir hadiste Hz. Peygamber’in şöyle dediği rivayet edilmiştir: «Şunu kat'i olarak biliniz ki, bana Kur’an-ı Kerim ve onun bir misli daha verilmiştir. Yakında bazı kimseler çıkacak karnı tok bir halde, rahat koltuğunda oturarak: «Şu Kur’an’a sarılınız, ondan helâl olarak ne görürseniz onu helâl kabul ediniz, neyi de haram görürseniz onu haram biliniz» diyeceklerdir.» (Ebu Davud, </a:t>
            </a:r>
            <a:r>
              <a:rPr lang="tr-TR" sz="2000" dirty="0" err="1"/>
              <a:t>Sünne</a:t>
            </a:r>
            <a:r>
              <a:rPr lang="tr-TR" sz="2000" dirty="0"/>
              <a:t>, 6; </a:t>
            </a:r>
            <a:r>
              <a:rPr lang="tr-TR" sz="2000" dirty="0" err="1"/>
              <a:t>Tirmizi</a:t>
            </a:r>
            <a:r>
              <a:rPr lang="tr-TR" sz="2000" dirty="0"/>
              <a:t>, İlim, 10)</a:t>
            </a:r>
          </a:p>
          <a:p>
            <a:pPr algn="just">
              <a:lnSpc>
                <a:spcPct val="150000"/>
              </a:lnSpc>
            </a:pPr>
            <a:r>
              <a:rPr lang="tr-TR" sz="2000" dirty="0"/>
              <a:t>*Cibril hadisi de Hz. Peygamber’in Kur’an dışında vahiy aldığını göstermektedir.</a:t>
            </a:r>
          </a:p>
        </p:txBody>
      </p:sp>
    </p:spTree>
    <p:extLst>
      <p:ext uri="{BB962C8B-B14F-4D97-AF65-F5344CB8AC3E}">
        <p14:creationId xmlns:p14="http://schemas.microsoft.com/office/powerpoint/2010/main" val="3649147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DB6CC88-F784-4E9D-8F09-84428CC90671}"/>
              </a:ext>
            </a:extLst>
          </p:cNvPr>
          <p:cNvSpPr>
            <a:spLocks noGrp="1"/>
          </p:cNvSpPr>
          <p:nvPr>
            <p:ph idx="1"/>
          </p:nvPr>
        </p:nvSpPr>
        <p:spPr>
          <a:xfrm>
            <a:off x="2589212" y="616688"/>
            <a:ext cx="9074704" cy="6241312"/>
          </a:xfrm>
        </p:spPr>
        <p:txBody>
          <a:bodyPr>
            <a:normAutofit fontScale="85000" lnSpcReduction="20000"/>
          </a:bodyPr>
          <a:lstStyle/>
          <a:p>
            <a:pPr algn="just">
              <a:lnSpc>
                <a:spcPct val="160000"/>
              </a:lnSpc>
            </a:pPr>
            <a:r>
              <a:rPr lang="tr-TR" sz="2400" dirty="0"/>
              <a:t>Bu iddiayı destekleyen diğer bir delil: Hz. Peygamber, hanımlarından birine saklı kalması için bir sır vermiş, ancak hanımı bu sırrı saklayamamış ve Hz. Peygamber’in başka bir hanımına söylemiştir. Hz. Peygamber’e bu durum Allah tarafından şu şekilde bildirildi: </a:t>
            </a:r>
          </a:p>
          <a:p>
            <a:pPr algn="just">
              <a:lnSpc>
                <a:spcPct val="160000"/>
              </a:lnSpc>
            </a:pPr>
            <a:r>
              <a:rPr lang="tr-TR" sz="2400" b="1" dirty="0"/>
              <a:t>«Peygamber, eşlerinden birine bir sır vermişti. Hanımı o sırrı diğerlerine söyleyince Allah, bu durumu peygamberine bildirmiş, O da bir kısmını açıklamış, bir kısmını açıklamamıştı. Peygamber, durumu eşine </a:t>
            </a:r>
            <a:r>
              <a:rPr lang="tr-TR" sz="2400" b="1"/>
              <a:t>(Hafsa) haber </a:t>
            </a:r>
            <a:r>
              <a:rPr lang="tr-TR" sz="2400" b="1" dirty="0"/>
              <a:t>verince eşi; «Bunu sana kim haber verdi?» diye sormuştu. Peygamber cevaben; «bunu bana her şeyi bilen ve her şeyden haberdar olan Allah bildirdi demişti.» </a:t>
            </a:r>
            <a:r>
              <a:rPr lang="tr-TR" sz="2400" dirty="0"/>
              <a:t>(</a:t>
            </a:r>
            <a:r>
              <a:rPr lang="tr-TR" sz="2400" dirty="0" err="1"/>
              <a:t>Tahrim</a:t>
            </a:r>
            <a:r>
              <a:rPr lang="tr-TR" sz="2400" dirty="0"/>
              <a:t> 66/3)</a:t>
            </a:r>
          </a:p>
          <a:p>
            <a:pPr algn="just">
              <a:lnSpc>
                <a:spcPct val="160000"/>
              </a:lnSpc>
            </a:pPr>
            <a:r>
              <a:rPr lang="tr-TR" sz="2400" dirty="0"/>
              <a:t>Aynı şekilde bazı hadislerde Hz. Peygamber’in «Bana Rabbim emretti.», «Cibril geldi.», «Bana vahyolundu.» gibi ifadelerle vahiyden söz etmesi ona, Kur’an dışında da vahyin geldiğini gösteren delillerdir.</a:t>
            </a:r>
          </a:p>
          <a:p>
            <a:pPr algn="just"/>
            <a:endParaRPr lang="tr-TR" sz="2000" dirty="0"/>
          </a:p>
        </p:txBody>
      </p:sp>
    </p:spTree>
    <p:extLst>
      <p:ext uri="{BB962C8B-B14F-4D97-AF65-F5344CB8AC3E}">
        <p14:creationId xmlns:p14="http://schemas.microsoft.com/office/powerpoint/2010/main" val="1800983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0CF2C0D-6972-4854-BFE9-C92812044B1E}"/>
              </a:ext>
            </a:extLst>
          </p:cNvPr>
          <p:cNvSpPr>
            <a:spLocks noGrp="1"/>
          </p:cNvSpPr>
          <p:nvPr>
            <p:ph idx="1"/>
          </p:nvPr>
        </p:nvSpPr>
        <p:spPr>
          <a:xfrm>
            <a:off x="2466753" y="244551"/>
            <a:ext cx="9462977" cy="6379534"/>
          </a:xfrm>
        </p:spPr>
        <p:txBody>
          <a:bodyPr>
            <a:normAutofit fontScale="55000" lnSpcReduction="20000"/>
          </a:bodyPr>
          <a:lstStyle/>
          <a:p>
            <a:pPr algn="just">
              <a:lnSpc>
                <a:spcPct val="170000"/>
              </a:lnSpc>
            </a:pPr>
            <a:r>
              <a:rPr lang="tr-TR" sz="3300" dirty="0"/>
              <a:t>Örneğin, komşuya iyi davranılması konusunda Cebrail Hz. Peygamber’e o kadar çok tavsiye ve telkinde bulunmuştu ki, Hz. Peygamber komşunun komşuya nerdeyse varis kılınacağını zannetmişti. Cebrail, Hz. Peygamber’e Kur’an vahyi dışında da gelerek ibadetlerin nasıl yapılacağı konusunda ona bilgiler vermiştir. Abdestin alınması, namazın kılınması, namaz vakitleri gibi konuları Hz. Peygamber’e öğretmiştir.</a:t>
            </a:r>
          </a:p>
          <a:p>
            <a:pPr algn="just">
              <a:lnSpc>
                <a:spcPct val="170000"/>
              </a:lnSpc>
            </a:pPr>
            <a:r>
              <a:rPr lang="tr-TR" sz="3300" dirty="0"/>
              <a:t>Hz. Peygamber Kur’an dışında farz, haram olan bazı hükümler de getirmiştir. Örneğin, ehli eşeğin, azı dişli yırtıcı hayvanların ve pençeli kuşların etlerinin yenmesinin haram kılınması, </a:t>
            </a:r>
            <a:r>
              <a:rPr lang="tr-TR" sz="3300" dirty="0" err="1"/>
              <a:t>neseb</a:t>
            </a:r>
            <a:r>
              <a:rPr lang="tr-TR" sz="3300" dirty="0"/>
              <a:t> ile haram olan süt emme ile de haram olması, nineye mirastan hisse verilmesi, bir kadının teyze veya halası ile aynı erkeğin nikahında birleştirilmesinin haram oluşu, </a:t>
            </a:r>
            <a:r>
              <a:rPr lang="tr-TR" sz="3300" dirty="0" err="1"/>
              <a:t>fıtır</a:t>
            </a:r>
            <a:r>
              <a:rPr lang="tr-TR" sz="3300" dirty="0"/>
              <a:t> sadakasının </a:t>
            </a:r>
            <a:r>
              <a:rPr lang="tr-TR" sz="3300" dirty="0" err="1"/>
              <a:t>vacib</a:t>
            </a:r>
            <a:r>
              <a:rPr lang="tr-TR" sz="3300" dirty="0"/>
              <a:t> kılınması vb.</a:t>
            </a:r>
          </a:p>
          <a:p>
            <a:pPr algn="just">
              <a:lnSpc>
                <a:spcPct val="170000"/>
              </a:lnSpc>
            </a:pPr>
            <a:r>
              <a:rPr lang="tr-TR" sz="3300" dirty="0"/>
              <a:t>Bununla birlikte </a:t>
            </a:r>
            <a:r>
              <a:rPr lang="tr-TR" sz="3300" dirty="0" err="1"/>
              <a:t>Sünnet’in</a:t>
            </a:r>
            <a:r>
              <a:rPr lang="tr-TR" sz="3300" dirty="0"/>
              <a:t> tamamının vahiy mahsulü olduğunu savunmak problemli görünmektedir. Çünkü Hz. Peygamber’in, </a:t>
            </a:r>
            <a:r>
              <a:rPr lang="tr-TR" sz="3300" dirty="0" err="1"/>
              <a:t>risalet</a:t>
            </a:r>
            <a:r>
              <a:rPr lang="tr-TR" sz="3300" dirty="0"/>
              <a:t> görevi söz konusu olduğu gibi beşeri yönü, bilgi birikimi, kişisel tecrübesi de söz konusudur.</a:t>
            </a:r>
          </a:p>
          <a:p>
            <a:endParaRPr lang="tr-TR" dirty="0"/>
          </a:p>
        </p:txBody>
      </p:sp>
    </p:spTree>
    <p:extLst>
      <p:ext uri="{BB962C8B-B14F-4D97-AF65-F5344CB8AC3E}">
        <p14:creationId xmlns:p14="http://schemas.microsoft.com/office/powerpoint/2010/main" val="612647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FB34EBE-F9FB-4267-A11E-13D3DEE0FE74}"/>
              </a:ext>
            </a:extLst>
          </p:cNvPr>
          <p:cNvSpPr>
            <a:spLocks noGrp="1"/>
          </p:cNvSpPr>
          <p:nvPr>
            <p:ph idx="1"/>
          </p:nvPr>
        </p:nvSpPr>
        <p:spPr>
          <a:xfrm>
            <a:off x="2589211" y="340242"/>
            <a:ext cx="9244826" cy="6315739"/>
          </a:xfrm>
        </p:spPr>
        <p:txBody>
          <a:bodyPr>
            <a:normAutofit fontScale="25000" lnSpcReduction="20000"/>
          </a:bodyPr>
          <a:lstStyle/>
          <a:p>
            <a:pPr algn="just">
              <a:lnSpc>
                <a:spcPct val="150000"/>
              </a:lnSpc>
            </a:pPr>
            <a:r>
              <a:rPr lang="tr-TR" sz="7200" dirty="0" err="1"/>
              <a:t>Sünnet’in</a:t>
            </a:r>
            <a:r>
              <a:rPr lang="tr-TR" sz="7200" dirty="0"/>
              <a:t> vahiy kaynaklı olduğu konusunda alimler arasında fazla bir problem söz konusu değildir. Aslında problem </a:t>
            </a:r>
            <a:r>
              <a:rPr lang="tr-TR" sz="7200" dirty="0" err="1"/>
              <a:t>Sünnet’in</a:t>
            </a:r>
            <a:r>
              <a:rPr lang="tr-TR" sz="7200" dirty="0"/>
              <a:t> tamamının vahiy kaynaklı olup olmama noktasında düğümlenmektedir. </a:t>
            </a:r>
          </a:p>
          <a:p>
            <a:pPr algn="just">
              <a:lnSpc>
                <a:spcPct val="150000"/>
              </a:lnSpc>
            </a:pPr>
            <a:r>
              <a:rPr lang="tr-TR" sz="7200" dirty="0" err="1"/>
              <a:t>Sünnet’in</a:t>
            </a:r>
            <a:r>
              <a:rPr lang="tr-TR" sz="7200" dirty="0"/>
              <a:t> tamamının vahiy kaynaklı olduğu iddiası Kur’an’ın birtakım ayetlerince (Abese, fidye alma gibi) reddedildiği gibi, Hz. Peygamber’in bir beşer olduğunu vurgulayan ayetler de, bu görüşün doğru olamayacağını göstermektedir. Zira her sözü, her kararı, hükmü ve davranışı vahiy ile belirlenen bir kimsenin, beşeri olarak hiç bir inisiyatifinden söz edilemez. Zira bu tür bir anlayış Hz. Peygamber’i kendi iradesiyle hareket edemeyen ya da her adımını vahiyle atan beşer üstü bir varlık konumuna yükseltmek anlamına gelir. Yine </a:t>
            </a:r>
            <a:r>
              <a:rPr lang="tr-TR" sz="7200" dirty="0" err="1"/>
              <a:t>Sünnet’in</a:t>
            </a:r>
            <a:r>
              <a:rPr lang="tr-TR" sz="7200" dirty="0"/>
              <a:t> tamamının vahiy ürünü olduğunu iddia etmek demek, Hz. Peygamber’in </a:t>
            </a:r>
            <a:r>
              <a:rPr lang="tr-TR" sz="7200" dirty="0" err="1"/>
              <a:t>içtihadlarını</a:t>
            </a:r>
            <a:r>
              <a:rPr lang="tr-TR" sz="7200" dirty="0"/>
              <a:t> reddetmek demektir. Halbuki, İslam alimleri Usul-i Fıkıh kitaplarında Hz. Peygamber’in </a:t>
            </a:r>
            <a:r>
              <a:rPr lang="tr-TR" sz="7200" dirty="0" err="1"/>
              <a:t>içtihadlarından</a:t>
            </a:r>
            <a:r>
              <a:rPr lang="tr-TR" sz="7200" dirty="0"/>
              <a:t> da bahsetmektedirler.</a:t>
            </a:r>
          </a:p>
          <a:p>
            <a:pPr algn="just">
              <a:lnSpc>
                <a:spcPct val="150000"/>
              </a:lnSpc>
            </a:pPr>
            <a:r>
              <a:rPr lang="tr-TR" sz="7200" dirty="0"/>
              <a:t>«Ben ancak bir beşerim. Sizler de muhakeme olmak için yanıma geliyorsunuz. Olabilir ki, sizden biriniz diğerine nazaran delillerini daha güzel anlatır. Ben de duyduğuma göre hüküm veririm. Her kime kardeşinin aleyhinde bir şey verirsem onu almasın. Çünkü o hakla ona ateşten bir parça veriyorum demektir.» Müslim</a:t>
            </a:r>
          </a:p>
          <a:p>
            <a:pPr algn="just"/>
            <a:endParaRPr lang="tr-TR" sz="2000" dirty="0"/>
          </a:p>
        </p:txBody>
      </p:sp>
    </p:spTree>
    <p:extLst>
      <p:ext uri="{BB962C8B-B14F-4D97-AF65-F5344CB8AC3E}">
        <p14:creationId xmlns:p14="http://schemas.microsoft.com/office/powerpoint/2010/main" val="3980727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8DCF71-3236-4EBE-B42F-03D3CFE78EB5}"/>
              </a:ext>
            </a:extLst>
          </p:cNvPr>
          <p:cNvSpPr>
            <a:spLocks noGrp="1"/>
          </p:cNvSpPr>
          <p:nvPr>
            <p:ph type="title"/>
          </p:nvPr>
        </p:nvSpPr>
        <p:spPr/>
        <p:txBody>
          <a:bodyPr/>
          <a:lstStyle/>
          <a:p>
            <a:pPr algn="ctr"/>
            <a:r>
              <a:rPr lang="tr-TR" b="1" dirty="0"/>
              <a:t>Hz. Peygamber'in Beşeri Yönünü Yansıtan Deliller</a:t>
            </a:r>
          </a:p>
        </p:txBody>
      </p:sp>
      <p:sp>
        <p:nvSpPr>
          <p:cNvPr id="3" name="İçerik Yer Tutucusu 2">
            <a:extLst>
              <a:ext uri="{FF2B5EF4-FFF2-40B4-BE49-F238E27FC236}">
                <a16:creationId xmlns:a16="http://schemas.microsoft.com/office/drawing/2014/main" id="{2A81BB72-5C95-415F-93F8-DB31D4BB9AD0}"/>
              </a:ext>
            </a:extLst>
          </p:cNvPr>
          <p:cNvSpPr>
            <a:spLocks noGrp="1"/>
          </p:cNvSpPr>
          <p:nvPr>
            <p:ph idx="1"/>
          </p:nvPr>
        </p:nvSpPr>
        <p:spPr>
          <a:xfrm>
            <a:off x="2589212" y="1905000"/>
            <a:ext cx="9223560" cy="4953000"/>
          </a:xfrm>
        </p:spPr>
        <p:txBody>
          <a:bodyPr>
            <a:normAutofit/>
          </a:bodyPr>
          <a:lstStyle/>
          <a:p>
            <a:pPr algn="just">
              <a:lnSpc>
                <a:spcPct val="170000"/>
              </a:lnSpc>
            </a:pPr>
            <a:r>
              <a:rPr lang="tr-TR" sz="2000" b="1" dirty="0"/>
              <a:t>«De ki: Ben de sizin gibi bir insanınım ...» </a:t>
            </a:r>
            <a:r>
              <a:rPr lang="tr-TR" sz="2000" dirty="0"/>
              <a:t>(</a:t>
            </a:r>
            <a:r>
              <a:rPr lang="tr-TR" sz="2000" dirty="0" err="1"/>
              <a:t>Kehf</a:t>
            </a:r>
            <a:r>
              <a:rPr lang="tr-TR" sz="2000" dirty="0"/>
              <a:t> 18/50, </a:t>
            </a:r>
            <a:r>
              <a:rPr lang="tr-TR" sz="2000" dirty="0" err="1"/>
              <a:t>Nahl</a:t>
            </a:r>
            <a:r>
              <a:rPr lang="tr-TR" sz="2000" dirty="0"/>
              <a:t> 16/43…)</a:t>
            </a:r>
          </a:p>
          <a:p>
            <a:pPr algn="just">
              <a:lnSpc>
                <a:spcPct val="170000"/>
              </a:lnSpc>
            </a:pPr>
            <a:r>
              <a:rPr lang="tr-TR" sz="2000" dirty="0"/>
              <a:t>Peygamberler de birer insan olması hasebiyle diğer insanlardan farksızdırlar. Onlar da doğar, büyür ve ölürler. Onlar da dünya işleriyle meşgul olur ve onların da bir takım duygu ve istekleri bulunmaktadır.</a:t>
            </a:r>
          </a:p>
          <a:p>
            <a:pPr algn="just">
              <a:lnSpc>
                <a:spcPct val="170000"/>
              </a:lnSpc>
            </a:pPr>
            <a:r>
              <a:rPr lang="tr-TR" sz="2000" dirty="0"/>
              <a:t>Hz. Peygamber’in beşeri yönünü ve yanılabileceğini ifade eden hadisler de mevcuttur:</a:t>
            </a:r>
          </a:p>
          <a:p>
            <a:pPr algn="just">
              <a:lnSpc>
                <a:spcPct val="170000"/>
              </a:lnSpc>
            </a:pPr>
            <a:r>
              <a:rPr lang="tr-TR" sz="2000" dirty="0"/>
              <a:t>*«Ben de bir insanım. Diğer insanlar gibi ben de bazen sevinç duyar hoşnut olurum, bazen öfkelenirim.» (Müslim, </a:t>
            </a:r>
            <a:r>
              <a:rPr lang="tr-TR" sz="2000" dirty="0" err="1"/>
              <a:t>Birr</a:t>
            </a:r>
            <a:r>
              <a:rPr lang="tr-TR" sz="2000" dirty="0"/>
              <a:t>, 95)</a:t>
            </a:r>
          </a:p>
        </p:txBody>
      </p:sp>
    </p:spTree>
    <p:extLst>
      <p:ext uri="{BB962C8B-B14F-4D97-AF65-F5344CB8AC3E}">
        <p14:creationId xmlns:p14="http://schemas.microsoft.com/office/powerpoint/2010/main" val="2257182092"/>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1338</TotalTime>
  <Words>1513</Words>
  <Application>Microsoft Office PowerPoint</Application>
  <PresentationFormat>Geniş ekran</PresentationFormat>
  <Paragraphs>44</Paragraphs>
  <Slides>12</Slides>
  <Notes>3</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Century Gothic</vt:lpstr>
      <vt:lpstr>Wingdings 3</vt:lpstr>
      <vt:lpstr>Duman</vt:lpstr>
      <vt:lpstr>Sünnet-Vahiy İlişkisi</vt:lpstr>
      <vt:lpstr>PowerPoint Sunusu</vt:lpstr>
      <vt:lpstr>Sünnetin Vahiy Kaynaklı Olduğunu Söyleyenlerin Delilleri</vt:lpstr>
      <vt:lpstr>PowerPoint Sunusu</vt:lpstr>
      <vt:lpstr>PowerPoint Sunusu</vt:lpstr>
      <vt:lpstr>PowerPoint Sunusu</vt:lpstr>
      <vt:lpstr>PowerPoint Sunusu</vt:lpstr>
      <vt:lpstr>PowerPoint Sunusu</vt:lpstr>
      <vt:lpstr>Hz. Peygamber'in Beşeri Yönünü Yansıtan Deliller</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dc:creator>
  <cp:lastModifiedBy>Editör H</cp:lastModifiedBy>
  <cp:revision>183</cp:revision>
  <dcterms:created xsi:type="dcterms:W3CDTF">2018-02-26T04:33:37Z</dcterms:created>
  <dcterms:modified xsi:type="dcterms:W3CDTF">2023-03-22T06:19:09Z</dcterms:modified>
</cp:coreProperties>
</file>